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3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ercer" userId="3164fa5b-41a4-4e7d-8a9a-c4ce5ba3c695" providerId="ADAL" clId="{5CAFC0DB-473D-4D75-8A04-62CB6E47FBAA}"/>
    <pc:docChg chg="modSld">
      <pc:chgData name="Sarah Mercer" userId="3164fa5b-41a4-4e7d-8a9a-c4ce5ba3c695" providerId="ADAL" clId="{5CAFC0DB-473D-4D75-8A04-62CB6E47FBAA}" dt="2024-10-09T18:36:44.844" v="0" actId="1076"/>
      <pc:docMkLst>
        <pc:docMk/>
      </pc:docMkLst>
      <pc:sldChg chg="modSp mod">
        <pc:chgData name="Sarah Mercer" userId="3164fa5b-41a4-4e7d-8a9a-c4ce5ba3c695" providerId="ADAL" clId="{5CAFC0DB-473D-4D75-8A04-62CB6E47FBAA}" dt="2024-10-09T18:36:44.844" v="0" actId="1076"/>
        <pc:sldMkLst>
          <pc:docMk/>
          <pc:sldMk cId="0" sldId="259"/>
        </pc:sldMkLst>
        <pc:picChg chg="mod">
          <ac:chgData name="Sarah Mercer" userId="3164fa5b-41a4-4e7d-8a9a-c4ce5ba3c695" providerId="ADAL" clId="{5CAFC0DB-473D-4D75-8A04-62CB6E47FBAA}" dt="2024-10-09T18:36:44.844" v="0" actId="1076"/>
          <ac:picMkLst>
            <pc:docMk/>
            <pc:sldMk cId="0" sldId="259"/>
            <ac:picMk id="6" creationId="{13BA68D5-D372-F19C-D189-75154EC857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79" y="4187749"/>
            <a:ext cx="20319242" cy="370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red-stripped-bottom.png" descr="red-stripped-bottom.png"/>
          <p:cNvPicPr>
            <a:picLocks noChangeAspect="1"/>
          </p:cNvPicPr>
          <p:nvPr/>
        </p:nvPicPr>
        <p:blipFill>
          <a:blip r:embed="rId4"/>
          <a:srcRect t="54070" b="16191"/>
          <a:stretch>
            <a:fillRect/>
          </a:stretch>
        </p:blipFill>
        <p:spPr>
          <a:xfrm>
            <a:off x="-1" y="12008018"/>
            <a:ext cx="24384001" cy="1777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2"/>
          <p:cNvSpPr txBox="1"/>
          <p:nvPr/>
        </p:nvSpPr>
        <p:spPr>
          <a:xfrm>
            <a:off x="0" y="8845956"/>
            <a:ext cx="12439772" cy="212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4400" dirty="0"/>
              <a:t>Moe </a:t>
            </a:r>
            <a:r>
              <a:rPr lang="en-US" sz="4400" dirty="0" err="1"/>
              <a:t>Bouayad</a:t>
            </a:r>
            <a:r>
              <a:rPr lang="en-US" sz="4400" dirty="0"/>
              <a:t> of Crown Worldwide</a:t>
            </a:r>
            <a:endParaRPr sz="4400" dirty="0"/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4400" dirty="0"/>
              <a:t>Erica Bugbee of </a:t>
            </a:r>
            <a:r>
              <a:rPr lang="en-US" sz="4400" dirty="0" err="1"/>
              <a:t>ExecuStar</a:t>
            </a:r>
            <a:r>
              <a:rPr lang="en-US" sz="4400" dirty="0"/>
              <a:t> World Class</a:t>
            </a:r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4400" dirty="0"/>
              <a:t>Sarah Mercer of NLA</a:t>
            </a:r>
            <a:endParaRPr sz="4400" dirty="0"/>
          </a:p>
        </p:txBody>
      </p:sp>
      <p:pic>
        <p:nvPicPr>
          <p:cNvPr id="157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09" y="12018522"/>
            <a:ext cx="7589302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60" name="Buffalo-Limo-Logo-17-logo-tag-BW.png" descr="Buffalo-Limo-Logo-17-logo-tag-BW.png"/>
          <p:cNvPicPr>
            <a:picLocks noChangeAspect="1"/>
          </p:cNvPicPr>
          <p:nvPr/>
        </p:nvPicPr>
        <p:blipFill>
          <a:blip r:embed="rId4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62" name="02 LA-Stacked_Logo-Dark1.png" descr="02 LA-Stacked_Logo-Dark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A5CA9095-47F4-42D5-87BF-D71AFF7613BD}"/>
              </a:ext>
            </a:extLst>
          </p:cNvPr>
          <p:cNvSpPr txBox="1"/>
          <p:nvPr/>
        </p:nvSpPr>
        <p:spPr>
          <a:xfrm>
            <a:off x="11827256" y="8845956"/>
            <a:ext cx="12157593" cy="212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4400" dirty="0"/>
              <a:t>Doug Schwartz of Executive Transportation</a:t>
            </a:r>
            <a:endParaRPr sz="4400" dirty="0"/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4400" dirty="0"/>
              <a:t>Jason Sharenow of Broadway Elite</a:t>
            </a:r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4400" dirty="0"/>
              <a:t>Scott Woodruff of Majestic Limo &amp; Coach</a:t>
            </a:r>
            <a:endParaRPr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5A8E5-AE76-4A76-B1EA-61990F730F9B}"/>
              </a:ext>
            </a:extLst>
          </p:cNvPr>
          <p:cNvSpPr txBox="1"/>
          <p:nvPr/>
        </p:nvSpPr>
        <p:spPr>
          <a:xfrm>
            <a:off x="10050106" y="7601718"/>
            <a:ext cx="4281269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6000" dirty="0">
                <a:solidFill>
                  <a:srgbClr val="002060"/>
                </a:solidFill>
              </a:rPr>
              <a:t>Speakers: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AAE4372-2762-3C74-A657-D5EE874CC26D}"/>
              </a:ext>
            </a:extLst>
          </p:cNvPr>
          <p:cNvSpPr txBox="1"/>
          <p:nvPr/>
        </p:nvSpPr>
        <p:spPr>
          <a:xfrm>
            <a:off x="3133191" y="3001026"/>
            <a:ext cx="18115098" cy="2800763"/>
          </a:xfrm>
          <a:prstGeom prst="rect">
            <a:avLst/>
          </a:prstGeom>
          <a:ln w="381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pPr algn="ctr"/>
            <a:r>
              <a:rPr lang="en-US" sz="8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Inside Scoop: Behind the Scenes </a:t>
            </a:r>
          </a:p>
          <a:p>
            <a:pPr algn="ctr"/>
            <a:r>
              <a:rPr lang="en-US" sz="8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With the Education Committee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1"/>
          <p:cNvSpPr txBox="1"/>
          <p:nvPr/>
        </p:nvSpPr>
        <p:spPr>
          <a:xfrm>
            <a:off x="4311585" y="1519816"/>
            <a:ext cx="15760829" cy="313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0000" b="1">
                <a:solidFill>
                  <a:srgbClr val="B2322E"/>
                </a:solidFill>
              </a:defRPr>
            </a:lvl1pPr>
          </a:lstStyle>
          <a:p>
            <a:r>
              <a:rPr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&amp; Thank You </a:t>
            </a:r>
            <a:endParaRPr lang="en-US" spc="5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 Sponsors</a:t>
            </a:r>
          </a:p>
        </p:txBody>
      </p:sp>
      <p:sp>
        <p:nvSpPr>
          <p:cNvPr id="166" name="Gold Sponsors"/>
          <p:cNvSpPr txBox="1"/>
          <p:nvPr/>
        </p:nvSpPr>
        <p:spPr>
          <a:xfrm>
            <a:off x="4061097" y="5411492"/>
            <a:ext cx="712895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rPr sz="4800" dirty="0"/>
              <a:t>AV Sponsor</a:t>
            </a:r>
          </a:p>
        </p:txBody>
      </p:sp>
      <p:pic>
        <p:nvPicPr>
          <p:cNvPr id="167" name="LimoAnywhere-stacked-Logo-Dark1.jpg" descr="LimoAnywhere-stacked-Logo-Dark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1649" y="7239996"/>
            <a:ext cx="5387893" cy="3579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>
            <a:off x="14897490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 flipH="1">
            <a:off x="-32738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Gold Sponsors"/>
          <p:cNvSpPr txBox="1"/>
          <p:nvPr/>
        </p:nvSpPr>
        <p:spPr>
          <a:xfrm>
            <a:off x="13193949" y="5411492"/>
            <a:ext cx="712895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rPr sz="4800" dirty="0"/>
              <a:t>Coffee Sponsors</a:t>
            </a:r>
          </a:p>
        </p:txBody>
      </p:sp>
      <p:pic>
        <p:nvPicPr>
          <p:cNvPr id="171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14064502" y="6845051"/>
            <a:ext cx="5387892" cy="4369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1D4DE-0651-3493-8695-30EC67B87AA3}"/>
              </a:ext>
            </a:extLst>
          </p:cNvPr>
          <p:cNvSpPr/>
          <p:nvPr/>
        </p:nvSpPr>
        <p:spPr>
          <a:xfrm>
            <a:off x="-2514" y="398983"/>
            <a:ext cx="24386514" cy="3122718"/>
          </a:xfrm>
          <a:prstGeom prst="rect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3" name="TextBox 1"/>
          <p:cNvSpPr txBox="1"/>
          <p:nvPr/>
        </p:nvSpPr>
        <p:spPr>
          <a:xfrm>
            <a:off x="3467367" y="760015"/>
            <a:ext cx="17446752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pPr algn="ctr"/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Inside Scoop: Behind the Scenes </a:t>
            </a:r>
          </a:p>
          <a:p>
            <a:pPr algn="ctr"/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 the Education Committee</a:t>
            </a:r>
          </a:p>
        </p:txBody>
      </p:sp>
      <p:sp>
        <p:nvSpPr>
          <p:cNvPr id="174" name="TextBox 2"/>
          <p:cNvSpPr txBox="1"/>
          <p:nvPr/>
        </p:nvSpPr>
        <p:spPr>
          <a:xfrm>
            <a:off x="5622392" y="4028883"/>
            <a:ext cx="12726097" cy="988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dirty="0"/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close-up of a person and person&#10;&#10;Description automatically generated">
            <a:extLst>
              <a:ext uri="{FF2B5EF4-FFF2-40B4-BE49-F238E27FC236}">
                <a16:creationId xmlns:a16="http://schemas.microsoft.com/office/drawing/2014/main" id="{13BA68D5-D372-F19C-D189-75154EC85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3" y="3624237"/>
            <a:ext cx="23553979" cy="78513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CB6AB3-FE93-9500-F872-B80B195206C9}"/>
              </a:ext>
            </a:extLst>
          </p:cNvPr>
          <p:cNvSpPr/>
          <p:nvPr/>
        </p:nvSpPr>
        <p:spPr>
          <a:xfrm>
            <a:off x="0" y="522272"/>
            <a:ext cx="24386514" cy="3122718"/>
          </a:xfrm>
          <a:prstGeom prst="rect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3" name="TextBox 1"/>
          <p:cNvSpPr txBox="1"/>
          <p:nvPr/>
        </p:nvSpPr>
        <p:spPr>
          <a:xfrm>
            <a:off x="2894343" y="883304"/>
            <a:ext cx="18592800" cy="24006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pPr algn="ctr"/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Goals of the Education Committee</a:t>
            </a:r>
          </a:p>
          <a:p>
            <a:pPr algn="ctr"/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When Planning the Educational Program</a:t>
            </a:r>
          </a:p>
        </p:txBody>
      </p:sp>
      <p:sp>
        <p:nvSpPr>
          <p:cNvPr id="174" name="TextBox 2"/>
          <p:cNvSpPr txBox="1"/>
          <p:nvPr/>
        </p:nvSpPr>
        <p:spPr>
          <a:xfrm>
            <a:off x="1446543" y="4073299"/>
            <a:ext cx="21488400" cy="6874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lnSpc>
                <a:spcPct val="15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Reviewing feedback from previous show surveys, social media, etc.</a:t>
            </a:r>
          </a:p>
          <a:p>
            <a:pPr marL="406400" indent="-406400" algn="l" defTabSz="914400">
              <a:lnSpc>
                <a:spcPct val="15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Identifying topics that are timely and relevant to attendees</a:t>
            </a:r>
          </a:p>
          <a:p>
            <a:pPr marL="406400" indent="-406400" algn="l" defTabSz="914400">
              <a:lnSpc>
                <a:spcPct val="15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Considering various perspective on topics to create well-rounded sessions</a:t>
            </a:r>
          </a:p>
          <a:p>
            <a:pPr marL="406400" indent="-406400" algn="l" defTabSz="914400">
              <a:lnSpc>
                <a:spcPct val="15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Planning sessions that will appeal to a wide demographic</a:t>
            </a:r>
          </a:p>
          <a:p>
            <a:pPr marL="406400" indent="-406400" algn="l" defTabSz="914400">
              <a:lnSpc>
                <a:spcPct val="15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Bringing in outside expertise for sessions</a:t>
            </a:r>
          </a:p>
          <a:p>
            <a:pPr marL="406400" indent="-406400" algn="l" defTabSz="914400">
              <a:lnSpc>
                <a:spcPct val="15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Securing new speakers who have not participated in previous programs</a:t>
            </a:r>
            <a:endParaRPr dirty="0"/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92534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F36DBE-AC42-0242-CEC8-EB21AD63BD77}"/>
              </a:ext>
            </a:extLst>
          </p:cNvPr>
          <p:cNvSpPr/>
          <p:nvPr/>
        </p:nvSpPr>
        <p:spPr>
          <a:xfrm>
            <a:off x="0" y="901533"/>
            <a:ext cx="24384000" cy="2080607"/>
          </a:xfrm>
          <a:prstGeom prst="rect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3" name="TextBox 1"/>
          <p:cNvSpPr txBox="1"/>
          <p:nvPr/>
        </p:nvSpPr>
        <p:spPr>
          <a:xfrm>
            <a:off x="201169" y="1393067"/>
            <a:ext cx="24182831" cy="110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pPr algn="ctr"/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Share Your Thoughts for the Upcoming CD/NLA Show!</a:t>
            </a:r>
            <a:endParaRPr sz="66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4" name="TextBox 2"/>
          <p:cNvSpPr txBox="1"/>
          <p:nvPr/>
        </p:nvSpPr>
        <p:spPr>
          <a:xfrm>
            <a:off x="1116093" y="7372456"/>
            <a:ext cx="12726097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b="1" dirty="0"/>
              <a:t>The Committee is already working on the 2025 CD/NLA Show in Las Vegas and they want to hear from YOU!</a:t>
            </a:r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rPr dirty="0"/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green circle with yellow text&#10;&#10;Description automatically generated">
            <a:extLst>
              <a:ext uri="{FF2B5EF4-FFF2-40B4-BE49-F238E27FC236}">
                <a16:creationId xmlns:a16="http://schemas.microsoft.com/office/drawing/2014/main" id="{468A2DC7-26A0-47B9-8980-199A0CE2E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70" y="4868881"/>
            <a:ext cx="10273142" cy="1704664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5E8F790-7081-4180-A7FC-B49AF5248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149" y="3814812"/>
            <a:ext cx="5436330" cy="54363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C90D3906-DF7E-4A2D-ADA0-FE16712D895E}"/>
              </a:ext>
            </a:extLst>
          </p:cNvPr>
          <p:cNvSpPr txBox="1"/>
          <p:nvPr/>
        </p:nvSpPr>
        <p:spPr>
          <a:xfrm>
            <a:off x="15051198" y="9773109"/>
            <a:ext cx="6990232" cy="14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4400" b="1" dirty="0">
                <a:solidFill>
                  <a:srgbClr val="B2322E"/>
                </a:solidFill>
              </a:rPr>
              <a:t>Scan the QR code to </a:t>
            </a:r>
          </a:p>
          <a:p>
            <a:pPr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4400" b="1" dirty="0">
                <a:solidFill>
                  <a:srgbClr val="B2322E"/>
                </a:solidFill>
              </a:rPr>
              <a:t>share your suggestion!</a:t>
            </a:r>
          </a:p>
        </p:txBody>
      </p:sp>
    </p:spTree>
    <p:extLst>
      <p:ext uri="{BB962C8B-B14F-4D97-AF65-F5344CB8AC3E}">
        <p14:creationId xmlns:p14="http://schemas.microsoft.com/office/powerpoint/2010/main" val="1564728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611E0E-384F-BE1F-C9D3-D08158DC349B}"/>
              </a:ext>
            </a:extLst>
          </p:cNvPr>
          <p:cNvSpPr/>
          <p:nvPr/>
        </p:nvSpPr>
        <p:spPr>
          <a:xfrm>
            <a:off x="1301496" y="3613564"/>
            <a:ext cx="21781008" cy="7221627"/>
          </a:xfrm>
          <a:prstGeom prst="rect">
            <a:avLst/>
          </a:prstGeom>
          <a:solidFill>
            <a:srgbClr val="00206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3" name="TextBox 1"/>
          <p:cNvSpPr txBox="1"/>
          <p:nvPr/>
        </p:nvSpPr>
        <p:spPr>
          <a:xfrm>
            <a:off x="3468624" y="888295"/>
            <a:ext cx="17446752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pPr algn="ctr"/>
            <a:r>
              <a:rPr lang="en-US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 Sneak Peek at Potential </a:t>
            </a:r>
          </a:p>
          <a:p>
            <a:pPr algn="ctr"/>
            <a:r>
              <a:rPr lang="en-US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2025 CD/NLA Show Topics</a:t>
            </a:r>
            <a:endParaRPr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4" name="TextBox 2"/>
          <p:cNvSpPr txBox="1"/>
          <p:nvPr/>
        </p:nvSpPr>
        <p:spPr>
          <a:xfrm>
            <a:off x="2287828" y="4641763"/>
            <a:ext cx="10863072" cy="57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>
                <a:solidFill>
                  <a:schemeClr val="bg1"/>
                </a:solidFill>
              </a:rPr>
              <a:t>Building Rates for Service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>
                <a:solidFill>
                  <a:schemeClr val="bg1"/>
                </a:solidFill>
              </a:rPr>
              <a:t>Corporate Travel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>
                <a:solidFill>
                  <a:schemeClr val="bg1"/>
                </a:solidFill>
              </a:rPr>
              <a:t>Diversification of Business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>
                <a:solidFill>
                  <a:schemeClr val="bg1"/>
                </a:solidFill>
              </a:rPr>
              <a:t>Economic Projections Post-Election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FontTx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>
                <a:solidFill>
                  <a:schemeClr val="bg1"/>
                </a:solidFill>
              </a:rPr>
              <a:t>Mental and Physical Wellness 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3801F8BC-7AC7-40FB-8ED9-E075C69B6E81}"/>
              </a:ext>
            </a:extLst>
          </p:cNvPr>
          <p:cNvSpPr txBox="1"/>
          <p:nvPr/>
        </p:nvSpPr>
        <p:spPr>
          <a:xfrm>
            <a:off x="13150900" y="4663827"/>
            <a:ext cx="10320528" cy="675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>
                <a:solidFill>
                  <a:schemeClr val="bg1"/>
                </a:solidFill>
              </a:rPr>
              <a:t>Remote Employees/Managing Multiple Locations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FontTx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>
                <a:solidFill>
                  <a:schemeClr val="bg1"/>
                </a:solidFill>
              </a:rPr>
              <a:t>Working with Independent Operators (IOs)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FontTx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800" dirty="0">
                <a:solidFill>
                  <a:schemeClr val="bg1"/>
                </a:solidFill>
              </a:rPr>
              <a:t>Taxes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FontTx/>
              <a:buChar char="•"/>
              <a:defRPr sz="5000">
                <a:solidFill>
                  <a:srgbClr val="173D6D"/>
                </a:solidFill>
              </a:defRPr>
            </a:pPr>
            <a:endParaRPr lang="en-US" sz="4800" dirty="0">
              <a:solidFill>
                <a:schemeClr val="bg1"/>
              </a:solidFill>
            </a:endParaRP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01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"/>
          <p:cNvSpPr txBox="1"/>
          <p:nvPr/>
        </p:nvSpPr>
        <p:spPr>
          <a:xfrm>
            <a:off x="-1262914" y="1554940"/>
            <a:ext cx="15760829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Know How</a:t>
            </a:r>
          </a:p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Did! </a:t>
            </a:r>
          </a:p>
        </p:txBody>
      </p:sp>
      <p:pic>
        <p:nvPicPr>
          <p:cNvPr id="182" name="CDNLA-Shop-App-survey.png" descr="CDNLA-Shop-App-survey.png"/>
          <p:cNvPicPr>
            <a:picLocks noChangeAspect="1"/>
          </p:cNvPicPr>
          <p:nvPr/>
        </p:nvPicPr>
        <p:blipFill>
          <a:blip r:embed="rId3"/>
          <a:srcRect b="3411"/>
          <a:stretch>
            <a:fillRect/>
          </a:stretch>
        </p:blipFill>
        <p:spPr>
          <a:xfrm>
            <a:off x="8308718" y="116279"/>
            <a:ext cx="19510796" cy="12560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OS-icon-cd-nla-shows-1024x1024.png" descr="IOS-icon-cd-nla-shows-1024x10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5581" y="8702090"/>
            <a:ext cx="2501561" cy="250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2024 Fall Show Education Survey QR Code.pdf" descr="2024 Fall Show Education Survey QR Cod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409" y="5523187"/>
            <a:ext cx="5224266" cy="5224266"/>
          </a:xfrm>
          <a:prstGeom prst="rect">
            <a:avLst/>
          </a:prstGeom>
          <a:ln w="63500">
            <a:solidFill>
              <a:srgbClr val="D5D5D5"/>
            </a:solidFill>
            <a:miter lim="400000"/>
          </a:ln>
        </p:spPr>
      </p:pic>
      <p:sp>
        <p:nvSpPr>
          <p:cNvPr id="185" name="TextBox 1"/>
          <p:cNvSpPr txBox="1"/>
          <p:nvPr/>
        </p:nvSpPr>
        <p:spPr>
          <a:xfrm>
            <a:off x="-1262914" y="4136787"/>
            <a:ext cx="1576082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7000" b="1">
                <a:solidFill>
                  <a:srgbClr val="173D6D"/>
                </a:solidFill>
              </a:defRPr>
            </a:lvl1pPr>
          </a:lstStyle>
          <a:p>
            <a:r>
              <a:rPr dirty="0"/>
              <a:t>Fill Out </a:t>
            </a:r>
            <a:r>
              <a:rPr lang="en-US" dirty="0"/>
              <a:t>t</a:t>
            </a:r>
            <a:r>
              <a:rPr dirty="0"/>
              <a:t>he Survey</a:t>
            </a:r>
          </a:p>
        </p:txBody>
      </p:sp>
      <p:pic>
        <p:nvPicPr>
          <p:cNvPr id="186" name="starry-background_short.jpg" descr="starry-background_short.jpg"/>
          <p:cNvPicPr>
            <a:picLocks noChangeAspect="1"/>
          </p:cNvPicPr>
          <p:nvPr/>
        </p:nvPicPr>
        <p:blipFill>
          <a:blip r:embed="rId6"/>
          <a:srcRect t="11155" b="76019"/>
          <a:stretch>
            <a:fillRect/>
          </a:stretch>
        </p:blipFill>
        <p:spPr>
          <a:xfrm rot="10800000" flipH="1">
            <a:off x="-42533" y="11659850"/>
            <a:ext cx="24509085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88" name="Buffalo-Limo-Logo-17-logo-tag-BW.png" descr="Buffalo-Limo-Logo-17-logo-tag-BW.png"/>
          <p:cNvPicPr>
            <a:picLocks noChangeAspect="1"/>
          </p:cNvPicPr>
          <p:nvPr/>
        </p:nvPicPr>
        <p:blipFill>
          <a:blip r:embed="rId7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0" name="02 LA-Stacked_Logo-Dark1.png" descr="02 LA-Stacked_Logo-Dark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8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1"/>
          <p:cNvSpPr txBox="1"/>
          <p:nvPr/>
        </p:nvSpPr>
        <p:spPr>
          <a:xfrm>
            <a:off x="1959382" y="7329174"/>
            <a:ext cx="20425214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800" b="1">
                <a:solidFill>
                  <a:srgbClr val="95303F"/>
                </a:solidFill>
              </a:defRPr>
            </a:pPr>
            <a:endParaRPr dirty="0"/>
          </a:p>
          <a:p>
            <a:pPr defTabSz="914400">
              <a:defRPr sz="10000" b="1" i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Joining Us!</a:t>
            </a:r>
          </a:p>
        </p:txBody>
      </p:sp>
      <p:pic>
        <p:nvPicPr>
          <p:cNvPr id="194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225" y="3127248"/>
            <a:ext cx="17899418" cy="325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tarry-background_short.jpg" descr="starry-background_short.jpg"/>
          <p:cNvPicPr>
            <a:picLocks noChangeAspect="1"/>
          </p:cNvPicPr>
          <p:nvPr/>
        </p:nvPicPr>
        <p:blipFill>
          <a:blip r:embed="rId4"/>
          <a:srcRect t="11155" b="76019"/>
          <a:stretch>
            <a:fillRect/>
          </a:stretch>
        </p:blipFill>
        <p:spPr>
          <a:xfrm rot="10800000" flipH="1">
            <a:off x="-82555" y="11659850"/>
            <a:ext cx="24509089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97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9" name="02 LA-Stacked_Logo-Dark1.png" descr="02 LA-Stacked_Logo-Dark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670AFDB14084B949AFEC3D8C8A802" ma:contentTypeVersion="15" ma:contentTypeDescription="Create a new document." ma:contentTypeScope="" ma:versionID="f1a884e004a21fafd0c70deaad0e0075">
  <xsd:schema xmlns:xsd="http://www.w3.org/2001/XMLSchema" xmlns:xs="http://www.w3.org/2001/XMLSchema" xmlns:p="http://schemas.microsoft.com/office/2006/metadata/properties" xmlns:ns2="e0568f08-6d3d-45dd-a73f-448ed136e9f3" xmlns:ns3="fddfcd6a-91bd-436e-90a8-f825f5435516" targetNamespace="http://schemas.microsoft.com/office/2006/metadata/properties" ma:root="true" ma:fieldsID="25d20ba12d035595959d151a84b2ca20" ns2:_="" ns3:_="">
    <xsd:import namespace="e0568f08-6d3d-45dd-a73f-448ed136e9f3"/>
    <xsd:import namespace="fddfcd6a-91bd-436e-90a8-f825f5435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68f08-6d3d-45dd-a73f-448ed136e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174779-9f33-4c96-9c8a-d5811d757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cd6a-91bd-436e-90a8-f825f54355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4632fb-4a2b-40c3-95a3-a1504f1ba9be}" ma:internalName="TaxCatchAll" ma:showField="CatchAllData" ma:web="fddfcd6a-91bd-436e-90a8-f825f5435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568f08-6d3d-45dd-a73f-448ed136e9f3">
      <Terms xmlns="http://schemas.microsoft.com/office/infopath/2007/PartnerControls"/>
    </lcf76f155ced4ddcb4097134ff3c332f>
    <TaxCatchAll xmlns="fddfcd6a-91bd-436e-90a8-f825f543551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83576F-8FD9-46DA-B483-311777B4C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68f08-6d3d-45dd-a73f-448ed136e9f3"/>
    <ds:schemaRef ds:uri="fddfcd6a-91bd-436e-90a8-f825f5435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EE4285-99A8-43D6-BC22-B33D239F2CC6}">
  <ds:schemaRefs>
    <ds:schemaRef ds:uri="http://schemas.microsoft.com/office/2006/metadata/properties"/>
    <ds:schemaRef ds:uri="http://schemas.microsoft.com/office/infopath/2007/PartnerControls"/>
    <ds:schemaRef ds:uri="e0568f08-6d3d-45dd-a73f-448ed136e9f3"/>
    <ds:schemaRef ds:uri="fddfcd6a-91bd-436e-90a8-f825f5435516"/>
  </ds:schemaRefs>
</ds:datastoreItem>
</file>

<file path=customXml/itemProps3.xml><?xml version="1.0" encoding="utf-8"?>
<ds:datastoreItem xmlns:ds="http://schemas.openxmlformats.org/officeDocument/2006/customXml" ds:itemID="{F8ED6CDB-8942-4D02-A065-307F02D994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253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Helvetica</vt:lpstr>
      <vt:lpstr>Helvetica Neue</vt:lpstr>
      <vt:lpstr>Helvetica Neue Medium</vt:lpstr>
      <vt:lpstr>Lato-Black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Mercer</dc:creator>
  <cp:lastModifiedBy>Sarah Mercer</cp:lastModifiedBy>
  <cp:revision>9</cp:revision>
  <dcterms:modified xsi:type="dcterms:W3CDTF">2024-10-09T18:36:53Z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0x010100FA4670AFDB14084B949AFEC3D8C8A802</vt:lpwstr>
  </property>
  <property fmtid="{D5CDD505-2E9C-101B-9397-08002B2CF9AE}" pid="3" name="MediaServiceImageTags">
    <vt:lpwstr/>
  </property>
</Properties>
</file>